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258" r:id="rId3"/>
    <p:sldId id="278" r:id="rId4"/>
    <p:sldId id="267" r:id="rId5"/>
    <p:sldId id="268" r:id="rId6"/>
    <p:sldId id="269" r:id="rId7"/>
    <p:sldId id="271" r:id="rId8"/>
    <p:sldId id="272" r:id="rId9"/>
    <p:sldId id="274" r:id="rId10"/>
    <p:sldId id="275" r:id="rId11"/>
    <p:sldId id="265" r:id="rId12"/>
    <p:sldId id="280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E9C02-10BD-49AC-9AC1-E714689CDA0B}" type="datetimeFigureOut">
              <a:rPr lang="es-MX" smtClean="0"/>
              <a:pPr/>
              <a:t>02/10/2013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C5598-657E-4958-A63C-47DE8C5D6FF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9563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46958-4FEB-4E2B-9D7F-2CF680436129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339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128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816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426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32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3184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4636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920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482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179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544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193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8CB2-B55E-4E47-AC16-90D39AF41EEC}" type="datetimeFigureOut">
              <a:rPr lang="es-MX" smtClean="0"/>
              <a:pPr/>
              <a:t>02/10/2013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C1D5B-3BE9-4648-93E6-9E3754C8D94E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06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2307" y="0"/>
            <a:ext cx="9166307" cy="6858000"/>
          </a:xfrm>
          <a:custGeom>
            <a:avLst/>
            <a:gdLst>
              <a:gd name="connsiteX0" fmla="*/ 0 w 10058400"/>
              <a:gd name="connsiteY0" fmla="*/ 7772400 h 7772400"/>
              <a:gd name="connsiteX1" fmla="*/ 10058400 w 10058400"/>
              <a:gd name="connsiteY1" fmla="*/ 7772400 h 7772400"/>
              <a:gd name="connsiteX2" fmla="*/ 10058400 w 10058400"/>
              <a:gd name="connsiteY2" fmla="*/ 0 h 7772400"/>
              <a:gd name="connsiteX3" fmla="*/ 0 w 10058400"/>
              <a:gd name="connsiteY3" fmla="*/ 0 h 7772400"/>
              <a:gd name="connsiteX4" fmla="*/ 0 w 10058400"/>
              <a:gd name="connsiteY4" fmla="*/ 7772400 h 7772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58400" h="7772400">
                <a:moveTo>
                  <a:pt x="0" y="7772400"/>
                </a:moveTo>
                <a:lnTo>
                  <a:pt x="10058400" y="7772400"/>
                </a:lnTo>
                <a:lnTo>
                  <a:pt x="10058400" y="0"/>
                </a:lnTo>
                <a:lnTo>
                  <a:pt x="0" y="0"/>
                </a:lnTo>
                <a:lnTo>
                  <a:pt x="0" y="7772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-36512" y="3635468"/>
            <a:ext cx="1259631" cy="1114952"/>
          </a:xfrm>
          <a:custGeom>
            <a:avLst/>
            <a:gdLst>
              <a:gd name="connsiteX0" fmla="*/ 0 w 1907997"/>
              <a:gd name="connsiteY0" fmla="*/ 1263612 h 1263612"/>
              <a:gd name="connsiteX1" fmla="*/ 1907997 w 1907997"/>
              <a:gd name="connsiteY1" fmla="*/ 1263612 h 1263612"/>
              <a:gd name="connsiteX2" fmla="*/ 1907997 w 1907997"/>
              <a:gd name="connsiteY2" fmla="*/ 0 h 1263612"/>
              <a:gd name="connsiteX3" fmla="*/ 0 w 1907997"/>
              <a:gd name="connsiteY3" fmla="*/ 0 h 1263612"/>
              <a:gd name="connsiteX4" fmla="*/ 0 w 1907997"/>
              <a:gd name="connsiteY4" fmla="*/ 1263612 h 12636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7997" h="1263612">
                <a:moveTo>
                  <a:pt x="0" y="1263612"/>
                </a:moveTo>
                <a:lnTo>
                  <a:pt x="1907997" y="1263612"/>
                </a:lnTo>
                <a:lnTo>
                  <a:pt x="1907997" y="0"/>
                </a:lnTo>
                <a:lnTo>
                  <a:pt x="0" y="0"/>
                </a:lnTo>
                <a:lnTo>
                  <a:pt x="0" y="1263612"/>
                </a:lnTo>
              </a:path>
            </a:pathLst>
          </a:custGeom>
          <a:solidFill>
            <a:srgbClr val="92928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7884368" y="3619072"/>
            <a:ext cx="1296144" cy="1114952"/>
          </a:xfrm>
          <a:custGeom>
            <a:avLst/>
            <a:gdLst>
              <a:gd name="connsiteX0" fmla="*/ 0 w 2012403"/>
              <a:gd name="connsiteY0" fmla="*/ 1263612 h 1263612"/>
              <a:gd name="connsiteX1" fmla="*/ 2012403 w 2012403"/>
              <a:gd name="connsiteY1" fmla="*/ 1263612 h 1263612"/>
              <a:gd name="connsiteX2" fmla="*/ 2012403 w 2012403"/>
              <a:gd name="connsiteY2" fmla="*/ 0 h 1263612"/>
              <a:gd name="connsiteX3" fmla="*/ 0 w 2012403"/>
              <a:gd name="connsiteY3" fmla="*/ 0 h 1263612"/>
              <a:gd name="connsiteX4" fmla="*/ 0 w 2012403"/>
              <a:gd name="connsiteY4" fmla="*/ 1263612 h 12636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12403" h="1263612">
                <a:moveTo>
                  <a:pt x="0" y="1263612"/>
                </a:moveTo>
                <a:lnTo>
                  <a:pt x="2012403" y="1263612"/>
                </a:lnTo>
                <a:lnTo>
                  <a:pt x="2012403" y="0"/>
                </a:lnTo>
                <a:lnTo>
                  <a:pt x="0" y="0"/>
                </a:lnTo>
                <a:lnTo>
                  <a:pt x="0" y="1263612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61530"/>
            <a:ext cx="9144000" cy="26894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1394" y="980728"/>
            <a:ext cx="3821212" cy="147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ángulo 3"/>
          <p:cNvSpPr/>
          <p:nvPr/>
        </p:nvSpPr>
        <p:spPr>
          <a:xfrm>
            <a:off x="1403648" y="3500446"/>
            <a:ext cx="62495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Visita a las comunidades 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 adolescentes 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en conflicto con la ley del D. F.</a:t>
            </a:r>
            <a:endParaRPr lang="es-ES_tradnl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3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27584" y="1196752"/>
            <a:ext cx="6678216" cy="46805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Estos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jóvenes son el reflejo de nuestra propia indiferencia y el proceso de descomposición social al que nos enfrentamos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.</a:t>
            </a:r>
          </a:p>
          <a:p>
            <a:pPr algn="l"/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No es suficiente la buena voluntad, </a:t>
            </a:r>
            <a:r>
              <a:rPr lang="es-MX" smtClean="0">
                <a:solidFill>
                  <a:schemeClr val="tx1"/>
                </a:solidFill>
                <a:cs typeface="Arial" panose="020B0604020202020204" pitchFamily="34" charset="0"/>
              </a:rPr>
              <a:t>debemos seguir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impulsando acciones que permitan que las condiciones de violencia, indiferencia e injusticia en la que vivimos sean superadas.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-18081" y="1524000"/>
            <a:ext cx="1425600" cy="2971800"/>
          </a:xfrm>
          <a:custGeom>
            <a:avLst/>
            <a:gdLst>
              <a:gd name="connsiteX0" fmla="*/ 0 w 1425600"/>
              <a:gd name="connsiteY0" fmla="*/ 3502126 h 3502126"/>
              <a:gd name="connsiteX1" fmla="*/ 1425600 w 1425600"/>
              <a:gd name="connsiteY1" fmla="*/ 3502126 h 3502126"/>
              <a:gd name="connsiteX2" fmla="*/ 1425600 w 1425600"/>
              <a:gd name="connsiteY2" fmla="*/ 0 h 3502126"/>
              <a:gd name="connsiteX3" fmla="*/ 0 w 1425600"/>
              <a:gd name="connsiteY3" fmla="*/ 0 h 3502126"/>
              <a:gd name="connsiteX4" fmla="*/ 0 w 1425600"/>
              <a:gd name="connsiteY4" fmla="*/ 3502126 h 35021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5600" h="3502126">
                <a:moveTo>
                  <a:pt x="0" y="3502126"/>
                </a:moveTo>
                <a:lnTo>
                  <a:pt x="1425600" y="3502126"/>
                </a:lnTo>
                <a:lnTo>
                  <a:pt x="1425600" y="0"/>
                </a:lnTo>
                <a:lnTo>
                  <a:pt x="0" y="0"/>
                </a:lnTo>
                <a:lnTo>
                  <a:pt x="0" y="3502126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877272"/>
            <a:ext cx="2592288" cy="9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692113" y="334397"/>
            <a:ext cx="3167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996633"/>
                </a:solidFill>
              </a:rPr>
              <a:t>CONCLUSIONES</a:t>
            </a:r>
            <a:endParaRPr lang="es-MX" sz="3600" b="1" dirty="0">
              <a:solidFill>
                <a:srgbClr val="99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2" t="13396" r="21021" b="3924"/>
          <a:stretch/>
        </p:blipFill>
        <p:spPr bwMode="auto">
          <a:xfrm>
            <a:off x="755576" y="576177"/>
            <a:ext cx="7524000" cy="5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83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138545" y="0"/>
            <a:ext cx="9282545" cy="6858000"/>
          </a:xfrm>
          <a:custGeom>
            <a:avLst/>
            <a:gdLst>
              <a:gd name="connsiteX0" fmla="*/ 0 w 10058400"/>
              <a:gd name="connsiteY0" fmla="*/ 7772400 h 7772400"/>
              <a:gd name="connsiteX1" fmla="*/ 10058400 w 10058400"/>
              <a:gd name="connsiteY1" fmla="*/ 7772400 h 7772400"/>
              <a:gd name="connsiteX2" fmla="*/ 10058400 w 10058400"/>
              <a:gd name="connsiteY2" fmla="*/ 0 h 7772400"/>
              <a:gd name="connsiteX3" fmla="*/ 0 w 10058400"/>
              <a:gd name="connsiteY3" fmla="*/ 0 h 7772400"/>
              <a:gd name="connsiteX4" fmla="*/ 0 w 10058400"/>
              <a:gd name="connsiteY4" fmla="*/ 7772400 h 7772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58400" h="7772400">
                <a:moveTo>
                  <a:pt x="0" y="7772400"/>
                </a:moveTo>
                <a:lnTo>
                  <a:pt x="10058400" y="7772400"/>
                </a:lnTo>
                <a:lnTo>
                  <a:pt x="10058400" y="0"/>
                </a:lnTo>
                <a:lnTo>
                  <a:pt x="0" y="0"/>
                </a:lnTo>
                <a:lnTo>
                  <a:pt x="0" y="7772400"/>
                </a:lnTo>
              </a:path>
            </a:pathLst>
          </a:custGeom>
          <a:solidFill>
            <a:srgbClr val="28282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080" y="5398956"/>
            <a:ext cx="4499841" cy="144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5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1422648"/>
            <a:ext cx="7620000" cy="3806552"/>
          </a:xfrm>
        </p:spPr>
        <p:txBody>
          <a:bodyPr wrap="square">
            <a:noAutofit/>
          </a:bodyPr>
          <a:lstStyle/>
          <a:p>
            <a:pPr algn="just"/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Las visitas a las </a:t>
            </a:r>
            <a:r>
              <a:rPr lang="es-ES" sz="2800" dirty="0">
                <a:solidFill>
                  <a:schemeClr val="tx1"/>
                </a:solidFill>
                <a:cs typeface="Arial" panose="020B0604020202020204" pitchFamily="34" charset="0"/>
              </a:rPr>
              <a:t>Comunidades </a:t>
            </a: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buscan hacer reflexionar  a </a:t>
            </a:r>
            <a:r>
              <a:rPr lang="es-ES" sz="2800" dirty="0">
                <a:solidFill>
                  <a:schemeClr val="tx1"/>
                </a:solidFill>
                <a:cs typeface="Arial" panose="020B0604020202020204" pitchFamily="34" charset="0"/>
              </a:rPr>
              <a:t>los jóvenes </a:t>
            </a: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en temas como  estereotipos y prejuicios, discriminación, tolerancia y derechos </a:t>
            </a:r>
            <a:r>
              <a:rPr lang="es-ES" sz="2800" dirty="0">
                <a:solidFill>
                  <a:schemeClr val="tx1"/>
                </a:solidFill>
                <a:cs typeface="Arial" panose="020B0604020202020204" pitchFamily="34" charset="0"/>
              </a:rPr>
              <a:t>humanos</a:t>
            </a: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.</a:t>
            </a:r>
          </a:p>
          <a:p>
            <a:pPr algn="just"/>
            <a:endParaRPr lang="es-ES" sz="2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just"/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De esta manera podrán analizar algunas de sus actitudes y otras más de la sociedad para con ellos.</a:t>
            </a:r>
          </a:p>
        </p:txBody>
      </p:sp>
      <p:sp>
        <p:nvSpPr>
          <p:cNvPr id="6" name="Freeform 3"/>
          <p:cNvSpPr/>
          <p:nvPr/>
        </p:nvSpPr>
        <p:spPr>
          <a:xfrm>
            <a:off x="-18081" y="1524000"/>
            <a:ext cx="1425600" cy="2971800"/>
          </a:xfrm>
          <a:custGeom>
            <a:avLst/>
            <a:gdLst>
              <a:gd name="connsiteX0" fmla="*/ 0 w 1425600"/>
              <a:gd name="connsiteY0" fmla="*/ 3502126 h 3502126"/>
              <a:gd name="connsiteX1" fmla="*/ 1425600 w 1425600"/>
              <a:gd name="connsiteY1" fmla="*/ 3502126 h 3502126"/>
              <a:gd name="connsiteX2" fmla="*/ 1425600 w 1425600"/>
              <a:gd name="connsiteY2" fmla="*/ 0 h 3502126"/>
              <a:gd name="connsiteX3" fmla="*/ 0 w 1425600"/>
              <a:gd name="connsiteY3" fmla="*/ 0 h 3502126"/>
              <a:gd name="connsiteX4" fmla="*/ 0 w 1425600"/>
              <a:gd name="connsiteY4" fmla="*/ 3502126 h 35021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5600" h="3502126">
                <a:moveTo>
                  <a:pt x="0" y="3502126"/>
                </a:moveTo>
                <a:lnTo>
                  <a:pt x="1425600" y="3502126"/>
                </a:lnTo>
                <a:lnTo>
                  <a:pt x="1425600" y="0"/>
                </a:lnTo>
                <a:lnTo>
                  <a:pt x="0" y="0"/>
                </a:lnTo>
                <a:lnTo>
                  <a:pt x="0" y="3502126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1 CuadroTexto"/>
          <p:cNvSpPr txBox="1"/>
          <p:nvPr/>
        </p:nvSpPr>
        <p:spPr>
          <a:xfrm>
            <a:off x="1403648" y="334397"/>
            <a:ext cx="2060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996633"/>
                </a:solidFill>
              </a:rPr>
              <a:t>OBJETIVO</a:t>
            </a:r>
            <a:endParaRPr lang="es-MX" sz="3600" b="1" dirty="0">
              <a:solidFill>
                <a:srgbClr val="996633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877272"/>
            <a:ext cx="2592288" cy="9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9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7128792" cy="4680520"/>
          </a:xfrm>
        </p:spPr>
        <p:txBody>
          <a:bodyPr>
            <a:noAutofit/>
          </a:bodyPr>
          <a:lstStyle/>
          <a:p>
            <a:pPr algn="l"/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Las sesiones de trabajo incluyeron materiales de video sobre:</a:t>
            </a:r>
          </a:p>
          <a:p>
            <a:pPr algn="l"/>
            <a:endParaRPr lang="es-ES" sz="2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endParaRPr lang="es-ES" sz="2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457200" indent="-4572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Estereotipos y prejuicios.</a:t>
            </a:r>
          </a:p>
          <a:p>
            <a:pPr marL="457200" indent="-4572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Discriminación en medios de comunicación.</a:t>
            </a:r>
          </a:p>
          <a:p>
            <a:pPr marL="457200" indent="-4572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El poder de la palabra.</a:t>
            </a:r>
          </a:p>
          <a:p>
            <a:pPr marL="457200" indent="-4572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  <a:cs typeface="Arial" panose="020B0604020202020204" pitchFamily="34" charset="0"/>
              </a:rPr>
              <a:t>C</a:t>
            </a: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ampañas en favor de los Derechos Humanos y la no discriminación.</a:t>
            </a:r>
            <a:endParaRPr lang="es-ES" sz="2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457200" indent="-4572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Material de CONAPRED como “Kipatla” y retorno de los Indios Verdes.</a:t>
            </a:r>
          </a:p>
        </p:txBody>
      </p:sp>
      <p:sp>
        <p:nvSpPr>
          <p:cNvPr id="4" name="Freeform 3"/>
          <p:cNvSpPr/>
          <p:nvPr/>
        </p:nvSpPr>
        <p:spPr>
          <a:xfrm>
            <a:off x="-18081" y="1524000"/>
            <a:ext cx="1425600" cy="2971800"/>
          </a:xfrm>
          <a:custGeom>
            <a:avLst/>
            <a:gdLst>
              <a:gd name="connsiteX0" fmla="*/ 0 w 1425600"/>
              <a:gd name="connsiteY0" fmla="*/ 3502126 h 3502126"/>
              <a:gd name="connsiteX1" fmla="*/ 1425600 w 1425600"/>
              <a:gd name="connsiteY1" fmla="*/ 3502126 h 3502126"/>
              <a:gd name="connsiteX2" fmla="*/ 1425600 w 1425600"/>
              <a:gd name="connsiteY2" fmla="*/ 0 h 3502126"/>
              <a:gd name="connsiteX3" fmla="*/ 0 w 1425600"/>
              <a:gd name="connsiteY3" fmla="*/ 0 h 3502126"/>
              <a:gd name="connsiteX4" fmla="*/ 0 w 1425600"/>
              <a:gd name="connsiteY4" fmla="*/ 3502126 h 35021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5600" h="3502126">
                <a:moveTo>
                  <a:pt x="0" y="3502126"/>
                </a:moveTo>
                <a:lnTo>
                  <a:pt x="1425600" y="3502126"/>
                </a:lnTo>
                <a:lnTo>
                  <a:pt x="1425600" y="0"/>
                </a:lnTo>
                <a:lnTo>
                  <a:pt x="0" y="0"/>
                </a:lnTo>
                <a:lnTo>
                  <a:pt x="0" y="3502126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877272"/>
            <a:ext cx="2592288" cy="9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0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781800" cy="5410711"/>
          </a:xfrm>
        </p:spPr>
        <p:txBody>
          <a:bodyPr>
            <a:noAutofit/>
          </a:bodyPr>
          <a:lstStyle/>
          <a:p>
            <a:pPr algn="l"/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Desde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2011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hemos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participado </a:t>
            </a:r>
          </a:p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en </a:t>
            </a:r>
            <a:r>
              <a:rPr lang="es-MX" b="1" dirty="0">
                <a:solidFill>
                  <a:schemeClr val="tx1"/>
                </a:solidFill>
                <a:cs typeface="Arial" panose="020B0604020202020204" pitchFamily="34" charset="0"/>
              </a:rPr>
              <a:t>tres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 jornadas visitando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las </a:t>
            </a:r>
            <a:r>
              <a:rPr lang="es-MX" b="1" dirty="0" smtClean="0">
                <a:solidFill>
                  <a:schemeClr val="tx1"/>
                </a:solidFill>
                <a:cs typeface="Arial" panose="020B0604020202020204" pitchFamily="34" charset="0"/>
              </a:rPr>
              <a:t>cinco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comunidades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. Han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participado con nosotros </a:t>
            </a:r>
            <a:r>
              <a:rPr lang="es-MX" b="1" dirty="0">
                <a:solidFill>
                  <a:schemeClr val="tx1"/>
                </a:solidFill>
                <a:cs typeface="Arial" panose="020B0604020202020204" pitchFamily="34" charset="0"/>
              </a:rPr>
              <a:t>más de mil </a:t>
            </a:r>
            <a:r>
              <a:rPr lang="es-MX" b="1" dirty="0" smtClean="0">
                <a:solidFill>
                  <a:schemeClr val="tx1"/>
                </a:solidFill>
                <a:cs typeface="Arial" panose="020B0604020202020204" pitchFamily="34" charset="0"/>
              </a:rPr>
              <a:t>jóvenes </a:t>
            </a:r>
          </a:p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de estos centros. </a:t>
            </a:r>
          </a:p>
          <a:p>
            <a:pPr algn="l"/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Adicionalmente los jóvenes </a:t>
            </a:r>
          </a:p>
          <a:p>
            <a:pPr algn="r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de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la Comunidad Externa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han visitado el Museo.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-152400" y="1371600"/>
            <a:ext cx="1447800" cy="304800"/>
          </a:xfrm>
          <a:prstGeom prst="rect">
            <a:avLst/>
          </a:prstGeom>
          <a:solidFill>
            <a:srgbClr val="92928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s-ES_tradnl" dirty="0"/>
          </a:p>
        </p:txBody>
      </p:sp>
      <p:sp>
        <p:nvSpPr>
          <p:cNvPr id="6" name="Rectángulo 5"/>
          <p:cNvSpPr/>
          <p:nvPr/>
        </p:nvSpPr>
        <p:spPr>
          <a:xfrm>
            <a:off x="8305800" y="4724400"/>
            <a:ext cx="1066800" cy="1447800"/>
          </a:xfrm>
          <a:prstGeom prst="rect">
            <a:avLst/>
          </a:pr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2136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uricio Estevez\Desktop\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5" y="188720"/>
            <a:ext cx="159123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Fondo-Presentacion-JUNIO-2013+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3501"/>
            <a:ext cx="9144001" cy="6845301"/>
          </a:xfrm>
          <a:prstGeom prst="rect">
            <a:avLst/>
          </a:prstGeom>
        </p:spPr>
      </p:pic>
      <p:pic>
        <p:nvPicPr>
          <p:cNvPr id="6" name="5 Imagen" descr="C:\Users\Hernan\Desktop\Fotos de Comunidad para el desarrollo de adolescentes\DSC0018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540" y="2512248"/>
            <a:ext cx="5617210" cy="42100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88640"/>
            <a:ext cx="4697527" cy="345638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1868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uricio Estevez\Desktop\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5" y="188720"/>
            <a:ext cx="159123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Fondo-Presentacion-JUNIO-2013+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45301"/>
          </a:xfrm>
          <a:prstGeom prst="rect">
            <a:avLst/>
          </a:prstGeom>
        </p:spPr>
      </p:pic>
      <p:pic>
        <p:nvPicPr>
          <p:cNvPr id="7" name="6 Imagen" descr="C:\Users\Hernan\Desktop\Foto Taller\DSC_238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291" y="2132856"/>
            <a:ext cx="4815197" cy="31909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8" name="7 Imagen" descr="C:\Users\Hernan\Desktop\Foto Taller\DSC_238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5" y="524806"/>
            <a:ext cx="3823481" cy="5784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042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91680" y="1196752"/>
            <a:ext cx="6400800" cy="468052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Para el </a:t>
            </a:r>
            <a:r>
              <a:rPr lang="es-MX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MMyT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 este proyecto es muy importante ya que estos jóvenes suelen estar en dinámicas de mucha violencia y son objeto de discriminación continua. Más que como grupo agresor se busca el trabajo con ellos como víctimas.</a:t>
            </a:r>
          </a:p>
          <a:p>
            <a:pPr algn="l"/>
            <a:endParaRPr lang="es-MX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Impulsando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a las nuevas generaciones a buscar una convivencia más sana y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comprometida.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endParaRPr lang="es-MX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Educando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y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creando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una conciencia de compromiso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hacia las </a:t>
            </a:r>
            <a:r>
              <a:rPr lang="es-MX" dirty="0">
                <a:solidFill>
                  <a:schemeClr val="tx1"/>
                </a:solidFill>
                <a:cs typeface="Arial" panose="020B0604020202020204" pitchFamily="34" charset="0"/>
              </a:rPr>
              <a:t>necesidades de los más </a:t>
            </a:r>
            <a:r>
              <a:rPr lang="es-MX" dirty="0" smtClean="0">
                <a:solidFill>
                  <a:schemeClr val="tx1"/>
                </a:solidFill>
                <a:cs typeface="Arial" panose="020B0604020202020204" pitchFamily="34" charset="0"/>
              </a:rPr>
              <a:t>vulnerables. 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-18081" y="1524000"/>
            <a:ext cx="1425600" cy="2971800"/>
          </a:xfrm>
          <a:custGeom>
            <a:avLst/>
            <a:gdLst>
              <a:gd name="connsiteX0" fmla="*/ 0 w 1425600"/>
              <a:gd name="connsiteY0" fmla="*/ 3502126 h 3502126"/>
              <a:gd name="connsiteX1" fmla="*/ 1425600 w 1425600"/>
              <a:gd name="connsiteY1" fmla="*/ 3502126 h 3502126"/>
              <a:gd name="connsiteX2" fmla="*/ 1425600 w 1425600"/>
              <a:gd name="connsiteY2" fmla="*/ 0 h 3502126"/>
              <a:gd name="connsiteX3" fmla="*/ 0 w 1425600"/>
              <a:gd name="connsiteY3" fmla="*/ 0 h 3502126"/>
              <a:gd name="connsiteX4" fmla="*/ 0 w 1425600"/>
              <a:gd name="connsiteY4" fmla="*/ 3502126 h 35021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5600" h="3502126">
                <a:moveTo>
                  <a:pt x="0" y="3502126"/>
                </a:moveTo>
                <a:lnTo>
                  <a:pt x="1425600" y="3502126"/>
                </a:lnTo>
                <a:lnTo>
                  <a:pt x="1425600" y="0"/>
                </a:lnTo>
                <a:lnTo>
                  <a:pt x="0" y="0"/>
                </a:lnTo>
                <a:lnTo>
                  <a:pt x="0" y="3502126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877272"/>
            <a:ext cx="2592288" cy="9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9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4" y="1052736"/>
            <a:ext cx="7772400" cy="4680520"/>
          </a:xfrm>
        </p:spPr>
        <p:txBody>
          <a:bodyPr>
            <a:normAutofit lnSpcReduction="10000"/>
          </a:bodyPr>
          <a:lstStyle/>
          <a:p>
            <a:pPr algn="l"/>
            <a:r>
              <a:rPr lang="es-MX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A los jóvenes les ha servido, ya que estas jornadas en las que participan diversas instituciones educativas, culturales y artísticas, les ofrece un acercamiento a contenidos que la gran mayoría de ellos no conocen.</a:t>
            </a:r>
          </a:p>
          <a:p>
            <a:pPr algn="l"/>
            <a:endParaRPr lang="es-MX" sz="2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/>
            <a:r>
              <a:rPr lang="es-MX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Los jóvenes reforzaron o se enteraron que tienen derechos, que hay instituciones que los protegen, que hay maneras distintas de relacionarse, la importancia del diálogo, resolución de conflictos, entre otras.</a:t>
            </a:r>
          </a:p>
        </p:txBody>
      </p:sp>
      <p:sp>
        <p:nvSpPr>
          <p:cNvPr id="4" name="Freeform 3"/>
          <p:cNvSpPr/>
          <p:nvPr/>
        </p:nvSpPr>
        <p:spPr>
          <a:xfrm>
            <a:off x="-18081" y="1524000"/>
            <a:ext cx="1425600" cy="2971800"/>
          </a:xfrm>
          <a:custGeom>
            <a:avLst/>
            <a:gdLst>
              <a:gd name="connsiteX0" fmla="*/ 0 w 1425600"/>
              <a:gd name="connsiteY0" fmla="*/ 3502126 h 3502126"/>
              <a:gd name="connsiteX1" fmla="*/ 1425600 w 1425600"/>
              <a:gd name="connsiteY1" fmla="*/ 3502126 h 3502126"/>
              <a:gd name="connsiteX2" fmla="*/ 1425600 w 1425600"/>
              <a:gd name="connsiteY2" fmla="*/ 0 h 3502126"/>
              <a:gd name="connsiteX3" fmla="*/ 0 w 1425600"/>
              <a:gd name="connsiteY3" fmla="*/ 0 h 3502126"/>
              <a:gd name="connsiteX4" fmla="*/ 0 w 1425600"/>
              <a:gd name="connsiteY4" fmla="*/ 3502126 h 35021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5600" h="3502126">
                <a:moveTo>
                  <a:pt x="0" y="3502126"/>
                </a:moveTo>
                <a:lnTo>
                  <a:pt x="1425600" y="3502126"/>
                </a:lnTo>
                <a:lnTo>
                  <a:pt x="1425600" y="0"/>
                </a:lnTo>
                <a:lnTo>
                  <a:pt x="0" y="0"/>
                </a:lnTo>
                <a:lnTo>
                  <a:pt x="0" y="3502126"/>
                </a:lnTo>
              </a:path>
            </a:pathLst>
          </a:custGeom>
          <a:solidFill>
            <a:srgbClr val="CFA05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877272"/>
            <a:ext cx="2592288" cy="9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9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-Presentacion-JUNIO-2013+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63" y="0"/>
            <a:ext cx="9160964" cy="6858001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14400" y="1219200"/>
            <a:ext cx="7086600" cy="4658072"/>
          </a:xfrm>
        </p:spPr>
        <p:txBody>
          <a:bodyPr anchor="t" anchorCtr="0">
            <a:normAutofit fontScale="70000" lnSpcReduction="20000"/>
          </a:bodyPr>
          <a:lstStyle/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“Lo que entendí es que la igualdad</a:t>
            </a: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es </a:t>
            </a: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una de las cosas más </a:t>
            </a: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importantes</a:t>
            </a: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para la humanidad y que la violencia física</a:t>
            </a: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 smtClean="0">
                <a:solidFill>
                  <a:schemeClr val="tx1"/>
                </a:solidFill>
                <a:cs typeface="Arial" panose="020B0604020202020204" pitchFamily="34" charset="0"/>
              </a:rPr>
              <a:t>y </a:t>
            </a: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verbal no es buena, no nos sirve”.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 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“Me gustaron los videos porque me hicieron reflexionar sobre las cosas que hice cuando estaba libre, el gritar cuando estaba con mi familia y pues me hizo pensar sobre lo que voy hacer saliendo, comportarme mejor con todos”.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 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s-ES" dirty="0">
                <a:solidFill>
                  <a:schemeClr val="tx1"/>
                </a:solidFill>
                <a:cs typeface="Arial" panose="020B0604020202020204" pitchFamily="34" charset="0"/>
              </a:rPr>
              <a:t>“Para ser libre hay que ser honesto con uno mismo. Ser libre no significa ser el más fuerte o el más interesante, ser libre es respetar y aceptar que hay distintas formas de pensar”.</a:t>
            </a:r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endParaRPr lang="es-MX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3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377</Words>
  <Application>Microsoft Office PowerPoint</Application>
  <PresentationFormat>Presentación en pantalla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Memoria y Tolerancia A.C.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Mauricio Estevez</dc:creator>
  <cp:lastModifiedBy>Juan Alfonso Carbajal Román</cp:lastModifiedBy>
  <cp:revision>31</cp:revision>
  <dcterms:created xsi:type="dcterms:W3CDTF">2013-10-02T18:23:52Z</dcterms:created>
  <dcterms:modified xsi:type="dcterms:W3CDTF">2013-10-02T20:32:12Z</dcterms:modified>
</cp:coreProperties>
</file>